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Funnel Sans"/>
      <p:regular r:id="rId18"/>
      <p:bold r:id="rId19"/>
      <p:italic r:id="rId20"/>
      <p:boldItalic r:id="rId21"/>
    </p:embeddedFont>
    <p:embeddedFont>
      <p:font typeface="Funnel Display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unnelSans-italic.fntdata"/><Relationship Id="rId11" Type="http://schemas.openxmlformats.org/officeDocument/2006/relationships/slide" Target="slides/slide7.xml"/><Relationship Id="rId22" Type="http://schemas.openxmlformats.org/officeDocument/2006/relationships/font" Target="fonts/FunnelDisplay-regular.fntdata"/><Relationship Id="rId10" Type="http://schemas.openxmlformats.org/officeDocument/2006/relationships/slide" Target="slides/slide6.xml"/><Relationship Id="rId21" Type="http://schemas.openxmlformats.org/officeDocument/2006/relationships/font" Target="fonts/Funnel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FunnelDis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FunnelSans-bold.fntdata"/><Relationship Id="rId6" Type="http://schemas.openxmlformats.org/officeDocument/2006/relationships/slide" Target="slides/slide2.xml"/><Relationship Id="rId18" Type="http://schemas.openxmlformats.org/officeDocument/2006/relationships/font" Target="fonts/Funnel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/>
          <p:nvPr/>
        </p:nvSpPr>
        <p:spPr>
          <a:xfrm>
            <a:off x="6324124" y="3024664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b="0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UniMeet</a:t>
            </a:r>
            <a:endParaRPr b="0" i="0" sz="4400" u="none" cap="none" strike="noStrike"/>
          </a:p>
        </p:txBody>
      </p:sp>
      <p:sp>
        <p:nvSpPr>
          <p:cNvPr id="74" name="Google Shape;74;p17"/>
          <p:cNvSpPr/>
          <p:nvPr/>
        </p:nvSpPr>
        <p:spPr>
          <a:xfrm>
            <a:off x="6324124" y="4087654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Sistema di prenotazione sessioni di studio per università</a:t>
            </a:r>
            <a:endParaRPr b="0" i="0" sz="1850" u="none" cap="none" strike="noStrike"/>
          </a:p>
        </p:txBody>
      </p:sp>
      <p:sp>
        <p:nvSpPr>
          <p:cNvPr id="75" name="Google Shape;75;p17"/>
          <p:cNvSpPr/>
          <p:nvPr/>
        </p:nvSpPr>
        <p:spPr>
          <a:xfrm>
            <a:off x="6324124" y="4747498"/>
            <a:ext cx="3115032" cy="449818"/>
          </a:xfrm>
          <a:prstGeom prst="roundRect">
            <a:avLst>
              <a:gd fmla="val 17881" name="adj"/>
            </a:avLst>
          </a:prstGeom>
          <a:solidFill>
            <a:srgbClr val="D8E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7713" y="4876681"/>
            <a:ext cx="191453" cy="19145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6754892" y="4819293"/>
            <a:ext cx="2540675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INGEGNERIA DEL SOFTWARE</a:t>
            </a:r>
            <a:endParaRPr b="0" i="0" sz="1500" u="none" cap="none" strike="noStrike"/>
          </a:p>
        </p:txBody>
      </p:sp>
      <p:sp>
        <p:nvSpPr>
          <p:cNvPr id="78" name="Google Shape;78;p17"/>
          <p:cNvSpPr/>
          <p:nvPr/>
        </p:nvSpPr>
        <p:spPr>
          <a:xfrm>
            <a:off x="9558814" y="4739878"/>
            <a:ext cx="2268379" cy="465058"/>
          </a:xfrm>
          <a:prstGeom prst="roundRect">
            <a:avLst>
              <a:gd fmla="val 17295" name="adj"/>
            </a:avLst>
          </a:prstGeom>
          <a:noFill/>
          <a:ln cap="flat" cmpd="sng" w="9525">
            <a:solidFill>
              <a:srgbClr val="3371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0023" y="4876681"/>
            <a:ext cx="191453" cy="19145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9997202" y="4819293"/>
            <a:ext cx="1678781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71A5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3371A5"/>
                </a:solidFill>
                <a:latin typeface="Funnel Sans"/>
                <a:ea typeface="Funnel Sans"/>
                <a:cs typeface="Funnel Sans"/>
                <a:sym typeface="Funnel Sans"/>
              </a:rPr>
              <a:t>TEAM DI 3 MEMBRI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817364" y="672703"/>
            <a:ext cx="7482126" cy="686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300"/>
              <a:buFont typeface="Funnel Display"/>
              <a:buNone/>
            </a:pPr>
            <a:r>
              <a:rPr b="0" i="0" lang="en-US" sz="43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Design Pattern Implementati</a:t>
            </a:r>
            <a:endParaRPr b="0" i="0" sz="4300" u="none" cap="none" strike="noStrike"/>
          </a:p>
        </p:txBody>
      </p:sp>
      <p:sp>
        <p:nvSpPr>
          <p:cNvPr id="259" name="Google Shape;259;p26"/>
          <p:cNvSpPr/>
          <p:nvPr/>
        </p:nvSpPr>
        <p:spPr>
          <a:xfrm>
            <a:off x="817364" y="1815108"/>
            <a:ext cx="6383893" cy="2628900"/>
          </a:xfrm>
          <a:prstGeom prst="roundRect">
            <a:avLst>
              <a:gd fmla="val 373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1058466" y="2056209"/>
            <a:ext cx="700564" cy="700564"/>
          </a:xfrm>
          <a:prstGeom prst="roundRect">
            <a:avLst>
              <a:gd fmla="val 13051035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109" y="2248853"/>
            <a:ext cx="315278" cy="31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1058466" y="2984540"/>
            <a:ext cx="2747486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50"/>
              <a:buFont typeface="Funnel Display"/>
              <a:buNone/>
            </a:pPr>
            <a:r>
              <a:rPr b="0" i="0" lang="en-US" sz="21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MVC Pattern</a:t>
            </a:r>
            <a:endParaRPr b="0" i="0" sz="2150" u="none" cap="none" strike="noStrike"/>
          </a:p>
        </p:txBody>
      </p:sp>
      <p:sp>
        <p:nvSpPr>
          <p:cNvPr id="263" name="Google Shape;263;p26"/>
          <p:cNvSpPr/>
          <p:nvPr/>
        </p:nvSpPr>
        <p:spPr>
          <a:xfrm>
            <a:off x="1058466" y="3464719"/>
            <a:ext cx="5901690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Model-View-Controller separa logica da presentazione</a:t>
            </a:r>
            <a:endParaRPr b="0" i="0" sz="1800" u="none" cap="none" strike="noStrike"/>
          </a:p>
        </p:txBody>
      </p:sp>
      <p:sp>
        <p:nvSpPr>
          <p:cNvPr id="264" name="Google Shape;264;p26"/>
          <p:cNvSpPr/>
          <p:nvPr/>
        </p:nvSpPr>
        <p:spPr>
          <a:xfrm>
            <a:off x="7429024" y="1815108"/>
            <a:ext cx="6384012" cy="2628900"/>
          </a:xfrm>
          <a:prstGeom prst="roundRect">
            <a:avLst>
              <a:gd fmla="val 373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7670125" y="2056209"/>
            <a:ext cx="700564" cy="700564"/>
          </a:xfrm>
          <a:prstGeom prst="roundRect">
            <a:avLst>
              <a:gd fmla="val 13051035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6" name="Google Shape;2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2768" y="2248853"/>
            <a:ext cx="315278" cy="31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7670125" y="2984540"/>
            <a:ext cx="2826901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50"/>
              <a:buFont typeface="Funnel Display"/>
              <a:buNone/>
            </a:pPr>
            <a:r>
              <a:rPr b="0" i="0" lang="en-US" sz="21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Dependency Injection</a:t>
            </a:r>
            <a:endParaRPr b="0" i="0" sz="2150" u="none" cap="none" strike="noStrike"/>
          </a:p>
        </p:txBody>
      </p:sp>
      <p:sp>
        <p:nvSpPr>
          <p:cNvPr id="268" name="Google Shape;268;p26"/>
          <p:cNvSpPr/>
          <p:nvPr/>
        </p:nvSpPr>
        <p:spPr>
          <a:xfrm>
            <a:off x="7670125" y="3464719"/>
            <a:ext cx="5901809" cy="738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Constructor Injection via Spring per un accoppiamento basso</a:t>
            </a:r>
            <a:endParaRPr b="0" i="0" sz="1800" u="none" cap="none" strike="noStrike"/>
          </a:p>
        </p:txBody>
      </p:sp>
      <p:sp>
        <p:nvSpPr>
          <p:cNvPr id="269" name="Google Shape;269;p26"/>
          <p:cNvSpPr/>
          <p:nvPr/>
        </p:nvSpPr>
        <p:spPr>
          <a:xfrm>
            <a:off x="817364" y="4671774"/>
            <a:ext cx="6383893" cy="2259806"/>
          </a:xfrm>
          <a:prstGeom prst="roundRect">
            <a:avLst>
              <a:gd fmla="val 434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1058466" y="4912876"/>
            <a:ext cx="700564" cy="700564"/>
          </a:xfrm>
          <a:prstGeom prst="roundRect">
            <a:avLst>
              <a:gd fmla="val 13051035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1" name="Google Shape;2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1109" y="5105519"/>
            <a:ext cx="315278" cy="31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1058466" y="5841206"/>
            <a:ext cx="2747486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50"/>
              <a:buFont typeface="Funnel Display"/>
              <a:buNone/>
            </a:pPr>
            <a:r>
              <a:rPr b="0" i="0" lang="en-US" sz="21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Repository Pattern</a:t>
            </a:r>
            <a:endParaRPr b="0" i="0" sz="2150" u="none" cap="none" strike="noStrike"/>
          </a:p>
        </p:txBody>
      </p:sp>
      <p:sp>
        <p:nvSpPr>
          <p:cNvPr id="273" name="Google Shape;273;p26"/>
          <p:cNvSpPr/>
          <p:nvPr/>
        </p:nvSpPr>
        <p:spPr>
          <a:xfrm>
            <a:off x="1058466" y="6321385"/>
            <a:ext cx="5901690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Astrazione accesso dati con Spring Data JPA</a:t>
            </a:r>
            <a:endParaRPr b="0" i="0" sz="1800" u="none" cap="none" strike="noStrike"/>
          </a:p>
        </p:txBody>
      </p:sp>
      <p:sp>
        <p:nvSpPr>
          <p:cNvPr id="274" name="Google Shape;274;p26"/>
          <p:cNvSpPr/>
          <p:nvPr/>
        </p:nvSpPr>
        <p:spPr>
          <a:xfrm>
            <a:off x="7429024" y="4671774"/>
            <a:ext cx="6384012" cy="2259806"/>
          </a:xfrm>
          <a:prstGeom prst="roundRect">
            <a:avLst>
              <a:gd fmla="val 434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7670125" y="4912876"/>
            <a:ext cx="700564" cy="700564"/>
          </a:xfrm>
          <a:prstGeom prst="roundRect">
            <a:avLst>
              <a:gd fmla="val 13051035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6" name="Google Shape;27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2768" y="5105519"/>
            <a:ext cx="315278" cy="31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/>
          <p:nvPr/>
        </p:nvSpPr>
        <p:spPr>
          <a:xfrm>
            <a:off x="7670125" y="5841206"/>
            <a:ext cx="2747486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50"/>
              <a:buFont typeface="Funnel Display"/>
              <a:buNone/>
            </a:pPr>
            <a:r>
              <a:rPr b="0" i="0" lang="en-US" sz="21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Singleton</a:t>
            </a:r>
            <a:endParaRPr b="0" i="0" sz="2150" u="none" cap="none" strike="noStrike"/>
          </a:p>
        </p:txBody>
      </p:sp>
      <p:sp>
        <p:nvSpPr>
          <p:cNvPr id="278" name="Google Shape;278;p26"/>
          <p:cNvSpPr/>
          <p:nvPr/>
        </p:nvSpPr>
        <p:spPr>
          <a:xfrm>
            <a:off x="7670125" y="6321385"/>
            <a:ext cx="5901809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Servizi Spring gestiti come bean singleton</a:t>
            </a:r>
            <a:endParaRPr b="0" i="0" sz="1800" u="none" cap="none" strike="noStrike"/>
          </a:p>
        </p:txBody>
      </p:sp>
      <p:sp>
        <p:nvSpPr>
          <p:cNvPr id="279" name="Google Shape;279;p26"/>
          <p:cNvSpPr/>
          <p:nvPr/>
        </p:nvSpPr>
        <p:spPr>
          <a:xfrm>
            <a:off x="817364" y="7187803"/>
            <a:ext cx="12995672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Pattern selezionati per garantire </a:t>
            </a:r>
            <a:r>
              <a:rPr b="1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modularità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, </a:t>
            </a:r>
            <a:r>
              <a:rPr b="1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testabilità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e </a:t>
            </a:r>
            <a:r>
              <a:rPr b="1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scalabilità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del codice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1485543" y="1174671"/>
            <a:ext cx="5010150" cy="52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300"/>
              <a:buFont typeface="Funnel Display"/>
              <a:buNone/>
            </a:pPr>
            <a:r>
              <a:rPr b="0" i="0" lang="en-US" sz="33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Diagrammi UML Utilizzati</a:t>
            </a:r>
            <a:endParaRPr b="0" i="0" sz="3300" u="none" cap="none" strike="noStrike"/>
          </a:p>
        </p:txBody>
      </p:sp>
      <p:sp>
        <p:nvSpPr>
          <p:cNvPr id="286" name="Google Shape;286;p27"/>
          <p:cNvSpPr/>
          <p:nvPr/>
        </p:nvSpPr>
        <p:spPr>
          <a:xfrm>
            <a:off x="1485543" y="1971913"/>
            <a:ext cx="11659195" cy="25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Per una modellazione completa e una documentazione chiara del sistema UniMeet, abbiamo impiegato diversi diagrammi UML.</a:t>
            </a:r>
            <a:endParaRPr b="0" i="0" sz="1400" u="none" cap="none" strike="noStrike"/>
          </a:p>
        </p:txBody>
      </p:sp>
      <p:pic>
        <p:nvPicPr>
          <p:cNvPr descr="preencoded.png"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543" y="2374702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1485543" y="299168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Package Diagram</a:t>
            </a:r>
            <a:endParaRPr b="0" i="0" sz="1650" u="none" cap="none" strike="noStrike"/>
          </a:p>
        </p:txBody>
      </p:sp>
      <p:sp>
        <p:nvSpPr>
          <p:cNvPr id="289" name="Google Shape;289;p27"/>
          <p:cNvSpPr/>
          <p:nvPr/>
        </p:nvSpPr>
        <p:spPr>
          <a:xfrm>
            <a:off x="1485543" y="3336369"/>
            <a:ext cx="5745480" cy="25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Organizzazione modulare del software in pacchetti logici e dipendenze.</a:t>
            </a:r>
            <a:endParaRPr b="0" i="0" sz="1400" u="none" cap="none" strike="noStrike"/>
          </a:p>
        </p:txBody>
      </p:sp>
      <p:pic>
        <p:nvPicPr>
          <p:cNvPr descr="preencoded.png" id="290" name="Google Shape;2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258" y="2374702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7399258" y="299168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Component Diagram</a:t>
            </a:r>
            <a:endParaRPr b="0" i="0" sz="1650" u="none" cap="none" strike="noStrike"/>
          </a:p>
        </p:txBody>
      </p:sp>
      <p:sp>
        <p:nvSpPr>
          <p:cNvPr id="292" name="Google Shape;292;p27"/>
          <p:cNvSpPr/>
          <p:nvPr/>
        </p:nvSpPr>
        <p:spPr>
          <a:xfrm>
            <a:off x="7399258" y="3336369"/>
            <a:ext cx="5745480" cy="25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Visualizzazione dell'architettura fisica e delle relazioni tra i componenti.</a:t>
            </a:r>
            <a:endParaRPr b="0" i="0" sz="1400" u="none" cap="none" strike="noStrike"/>
          </a:p>
        </p:txBody>
      </p:sp>
      <p:pic>
        <p:nvPicPr>
          <p:cNvPr descr="preencoded.png" id="293" name="Google Shape;29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5543" y="3856911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/>
          <p:nvPr/>
        </p:nvSpPr>
        <p:spPr>
          <a:xfrm>
            <a:off x="1485543" y="447389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Activity Diagram</a:t>
            </a:r>
            <a:endParaRPr b="0" i="0" sz="1650" u="none" cap="none" strike="noStrike"/>
          </a:p>
        </p:txBody>
      </p:sp>
      <p:sp>
        <p:nvSpPr>
          <p:cNvPr id="295" name="Google Shape;295;p27"/>
          <p:cNvSpPr/>
          <p:nvPr/>
        </p:nvSpPr>
        <p:spPr>
          <a:xfrm>
            <a:off x="1485543" y="4818578"/>
            <a:ext cx="5745480" cy="25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Modellazione dei flussi di lavoro e delle sequenze di azioni nel sistema.</a:t>
            </a:r>
            <a:endParaRPr b="0" i="0" sz="1400" u="none" cap="none" strike="noStrike"/>
          </a:p>
        </p:txBody>
      </p:sp>
      <p:pic>
        <p:nvPicPr>
          <p:cNvPr descr="preencoded.png" id="296" name="Google Shape;29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9258" y="3856911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>
            <a:off x="7399258" y="447389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Sequence Diagram</a:t>
            </a:r>
            <a:endParaRPr b="0" i="0" sz="1650" u="none" cap="none" strike="noStrike"/>
          </a:p>
        </p:txBody>
      </p:sp>
      <p:sp>
        <p:nvSpPr>
          <p:cNvPr id="298" name="Google Shape;298;p27"/>
          <p:cNvSpPr/>
          <p:nvPr/>
        </p:nvSpPr>
        <p:spPr>
          <a:xfrm>
            <a:off x="7399258" y="4818578"/>
            <a:ext cx="5745480" cy="502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Rappresentazione delle interazioni tra gli oggetti in un ordine temporale specifico.</a:t>
            </a:r>
            <a:endParaRPr b="0" i="0" sz="1400" u="none" cap="none" strike="noStrike"/>
          </a:p>
        </p:txBody>
      </p:sp>
      <p:pic>
        <p:nvPicPr>
          <p:cNvPr descr="preencoded.png" id="299" name="Google Shape;29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5543" y="5590461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/>
          <p:nvPr/>
        </p:nvSpPr>
        <p:spPr>
          <a:xfrm>
            <a:off x="1485543" y="620744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Class Diagram</a:t>
            </a:r>
            <a:endParaRPr b="0" i="0" sz="1650" u="none" cap="none" strike="noStrike"/>
          </a:p>
        </p:txBody>
      </p:sp>
      <p:sp>
        <p:nvSpPr>
          <p:cNvPr id="301" name="Google Shape;301;p27"/>
          <p:cNvSpPr/>
          <p:nvPr/>
        </p:nvSpPr>
        <p:spPr>
          <a:xfrm>
            <a:off x="1485543" y="6552128"/>
            <a:ext cx="5745480" cy="25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Descrizione della struttura statica del sistema, classi, attributi e metodi.</a:t>
            </a:r>
            <a:endParaRPr b="0" i="0" sz="1400" u="none" cap="none" strike="noStrike"/>
          </a:p>
        </p:txBody>
      </p:sp>
      <p:pic>
        <p:nvPicPr>
          <p:cNvPr descr="preencoded.png" id="302" name="Google Shape;30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9258" y="5590461"/>
            <a:ext cx="448747" cy="4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/>
          <p:nvPr/>
        </p:nvSpPr>
        <p:spPr>
          <a:xfrm>
            <a:off x="7399258" y="6207443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Display"/>
              <a:buNone/>
            </a:pPr>
            <a:r>
              <a:rPr b="0" i="0" lang="en-US" sz="1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Use Case Diagram</a:t>
            </a:r>
            <a:endParaRPr b="0" i="0" sz="1650" u="none" cap="none" strike="noStrike"/>
          </a:p>
        </p:txBody>
      </p:sp>
      <p:sp>
        <p:nvSpPr>
          <p:cNvPr id="304" name="Google Shape;304;p27"/>
          <p:cNvSpPr/>
          <p:nvPr/>
        </p:nvSpPr>
        <p:spPr>
          <a:xfrm>
            <a:off x="7399258" y="6552128"/>
            <a:ext cx="5745480" cy="502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Cattura delle funzionalità del sistema dal punto di vista degli attori esterni.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757856" y="329100"/>
            <a:ext cx="7972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Funzionalità Implementate e Rimandate</a:t>
            </a:r>
            <a:endParaRPr b="0" i="0" sz="2200" u="none" cap="none" strike="noStrike"/>
          </a:p>
        </p:txBody>
      </p:sp>
      <p:sp>
        <p:nvSpPr>
          <p:cNvPr id="311" name="Google Shape;311;p28"/>
          <p:cNvSpPr/>
          <p:nvPr/>
        </p:nvSpPr>
        <p:spPr>
          <a:xfrm>
            <a:off x="757850" y="808125"/>
            <a:ext cx="10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900"/>
              <a:buFont typeface="Funnel Sans"/>
              <a:buNone/>
            </a:pPr>
            <a:r>
              <a:rPr b="0" i="0" lang="en-US" sz="13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Per raggiungere gli obiettivi del progetto, abbiamo preferito dare precedenza al core funzionale, rimandando funzionalità avanzate per rispettare le tempistiche e mantenere la stabilità.</a:t>
            </a:r>
            <a:endParaRPr b="0" i="0" sz="1300" u="none" cap="none" strike="noStrike"/>
          </a:p>
        </p:txBody>
      </p:sp>
      <p:pic>
        <p:nvPicPr>
          <p:cNvPr descr="preencoded.png" id="312" name="Google Shape;3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475" y="2571050"/>
            <a:ext cx="6041451" cy="55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>
            <a:off x="1423276" y="2571050"/>
            <a:ext cx="3683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785"/>
              <a:buFont typeface="Funnel Display"/>
              <a:buNone/>
            </a:pPr>
            <a:r>
              <a:rPr b="0" i="0" lang="en-US" sz="1785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Cosa Abbiamo Implementato</a:t>
            </a:r>
            <a:endParaRPr b="0" i="0" sz="1785" u="none" cap="none" strike="noStrike"/>
          </a:p>
        </p:txBody>
      </p:sp>
      <p:sp>
        <p:nvSpPr>
          <p:cNvPr id="314" name="Google Shape;314;p28"/>
          <p:cNvSpPr/>
          <p:nvPr/>
        </p:nvSpPr>
        <p:spPr>
          <a:xfrm>
            <a:off x="1423276" y="2953361"/>
            <a:ext cx="2914800" cy="1264800"/>
          </a:xfrm>
          <a:prstGeom prst="roundRect">
            <a:avLst>
              <a:gd fmla="val 5458" name="adj"/>
            </a:avLst>
          </a:prstGeom>
          <a:solidFill>
            <a:srgbClr val="FAF5EB"/>
          </a:solidFill>
          <a:ln cap="flat" cmpd="sng" w="130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75" lIns="125575" spcFirstLastPara="1" rIns="125575" wrap="square" tIns="12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1624896" y="3128163"/>
            <a:ext cx="235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11"/>
              <a:buFont typeface="Funnel Display"/>
              <a:buNone/>
            </a:pPr>
            <a:r>
              <a:rPr b="0" i="0" lang="en-US" sz="151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Autenticazione e Ruoli</a:t>
            </a:r>
            <a:endParaRPr b="0" i="0" sz="1510" u="none" cap="none" strike="noStrike"/>
          </a:p>
        </p:txBody>
      </p:sp>
      <p:sp>
        <p:nvSpPr>
          <p:cNvPr id="316" name="Google Shape;316;p28"/>
          <p:cNvSpPr/>
          <p:nvPr/>
        </p:nvSpPr>
        <p:spPr>
          <a:xfrm>
            <a:off x="1624896" y="3451934"/>
            <a:ext cx="2512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36"/>
              <a:buFont typeface="Funnel Sans"/>
              <a:buNone/>
            </a:pPr>
            <a:r>
              <a:rPr b="0" i="0" lang="en-US" sz="1236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Accessi sicuri con password hashate e differenziazione User/Admin.</a:t>
            </a:r>
            <a:endParaRPr b="0" i="0" sz="1236" u="none" cap="none" strike="noStrike"/>
          </a:p>
        </p:txBody>
      </p:sp>
      <p:sp>
        <p:nvSpPr>
          <p:cNvPr id="317" name="Google Shape;317;p28"/>
          <p:cNvSpPr/>
          <p:nvPr/>
        </p:nvSpPr>
        <p:spPr>
          <a:xfrm>
            <a:off x="4433054" y="2953361"/>
            <a:ext cx="2914800" cy="1264800"/>
          </a:xfrm>
          <a:prstGeom prst="roundRect">
            <a:avLst>
              <a:gd fmla="val 5458" name="adj"/>
            </a:avLst>
          </a:prstGeom>
          <a:solidFill>
            <a:srgbClr val="FAF5EB"/>
          </a:solidFill>
          <a:ln cap="flat" cmpd="sng" w="130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75" lIns="125575" spcFirstLastPara="1" rIns="125575" wrap="square" tIns="12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4634675" y="3128163"/>
            <a:ext cx="2230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11"/>
              <a:buFont typeface="Funnel Display"/>
              <a:buNone/>
            </a:pPr>
            <a:r>
              <a:rPr b="0" i="0" lang="en-US" sz="151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Gestione Sessioni</a:t>
            </a:r>
            <a:endParaRPr b="0" i="0" sz="1510" u="none" cap="none" strike="noStrike"/>
          </a:p>
        </p:txBody>
      </p:sp>
      <p:sp>
        <p:nvSpPr>
          <p:cNvPr id="319" name="Google Shape;319;p28"/>
          <p:cNvSpPr/>
          <p:nvPr/>
        </p:nvSpPr>
        <p:spPr>
          <a:xfrm>
            <a:off x="4634675" y="3451934"/>
            <a:ext cx="2512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36"/>
              <a:buFont typeface="Funnel Sans"/>
              <a:buNone/>
            </a:pPr>
            <a:r>
              <a:rPr b="0" i="0" lang="en-US" sz="1236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CRUD completo per sessioni di studio pubbliche e private.</a:t>
            </a:r>
            <a:endParaRPr b="0" i="0" sz="1236" u="none" cap="none" strike="noStrike"/>
          </a:p>
        </p:txBody>
      </p:sp>
      <p:sp>
        <p:nvSpPr>
          <p:cNvPr id="320" name="Google Shape;320;p28"/>
          <p:cNvSpPr/>
          <p:nvPr/>
        </p:nvSpPr>
        <p:spPr>
          <a:xfrm>
            <a:off x="1423315" y="4213006"/>
            <a:ext cx="2914800" cy="1462200"/>
          </a:xfrm>
          <a:prstGeom prst="roundRect">
            <a:avLst>
              <a:gd fmla="val 4722" name="adj"/>
            </a:avLst>
          </a:prstGeom>
          <a:solidFill>
            <a:srgbClr val="FAF5EB"/>
          </a:solidFill>
          <a:ln cap="flat" cmpd="sng" w="130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75" lIns="125575" spcFirstLastPara="1" rIns="125575" wrap="square" tIns="12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1624896" y="4475243"/>
            <a:ext cx="2230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11"/>
              <a:buFont typeface="Funnel Display"/>
              <a:buNone/>
            </a:pPr>
            <a:r>
              <a:rPr b="0" i="0" lang="en-US" sz="151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Logica Social</a:t>
            </a:r>
            <a:endParaRPr b="0" i="0" sz="1510" u="none" cap="none" strike="noStrike"/>
          </a:p>
        </p:txBody>
      </p:sp>
      <p:sp>
        <p:nvSpPr>
          <p:cNvPr id="322" name="Google Shape;322;p28"/>
          <p:cNvSpPr/>
          <p:nvPr/>
        </p:nvSpPr>
        <p:spPr>
          <a:xfrm>
            <a:off x="1624896" y="4799013"/>
            <a:ext cx="2512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36"/>
              <a:buFont typeface="Funnel Sans"/>
              <a:buNone/>
            </a:pPr>
            <a:r>
              <a:rPr b="0" i="0" lang="en-US" sz="1236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Sistema di Follower/Following e gestione richieste per diventare colleghi</a:t>
            </a:r>
            <a:endParaRPr b="0" i="0" sz="1236" u="none" cap="none" strike="noStrike"/>
          </a:p>
        </p:txBody>
      </p:sp>
      <p:sp>
        <p:nvSpPr>
          <p:cNvPr id="323" name="Google Shape;323;p28"/>
          <p:cNvSpPr/>
          <p:nvPr/>
        </p:nvSpPr>
        <p:spPr>
          <a:xfrm>
            <a:off x="4433054" y="4300440"/>
            <a:ext cx="2914800" cy="1462200"/>
          </a:xfrm>
          <a:prstGeom prst="roundRect">
            <a:avLst>
              <a:gd fmla="val 4722" name="adj"/>
            </a:avLst>
          </a:prstGeom>
          <a:solidFill>
            <a:srgbClr val="FAF5EB"/>
          </a:solidFill>
          <a:ln cap="flat" cmpd="sng" w="130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75" lIns="125575" spcFirstLastPara="1" rIns="125575" wrap="square" tIns="12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4634675" y="4475243"/>
            <a:ext cx="2230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11"/>
              <a:buFont typeface="Funnel Display"/>
              <a:buNone/>
            </a:pPr>
            <a:r>
              <a:rPr b="0" i="0" lang="en-US" sz="151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Motore di Notifiche</a:t>
            </a:r>
            <a:endParaRPr b="0" i="0" sz="1510" u="none" cap="none" strike="noStrike"/>
          </a:p>
        </p:txBody>
      </p:sp>
      <p:sp>
        <p:nvSpPr>
          <p:cNvPr id="325" name="Google Shape;325;p28"/>
          <p:cNvSpPr/>
          <p:nvPr/>
        </p:nvSpPr>
        <p:spPr>
          <a:xfrm>
            <a:off x="4634675" y="4799013"/>
            <a:ext cx="2512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36"/>
              <a:buFont typeface="Funnel Sans"/>
              <a:buNone/>
            </a:pPr>
            <a:r>
              <a:rPr b="0" i="0" lang="en-US" sz="1236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Avvisi asincroni per richieste</a:t>
            </a:r>
            <a:r>
              <a:rPr lang="en-US" sz="1236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d’amicizia </a:t>
            </a:r>
            <a:endParaRPr b="0" i="0" sz="1236" u="none" cap="none" strike="noStrike"/>
          </a:p>
        </p:txBody>
      </p:sp>
      <p:sp>
        <p:nvSpPr>
          <p:cNvPr id="326" name="Google Shape;326;p28"/>
          <p:cNvSpPr/>
          <p:nvPr/>
        </p:nvSpPr>
        <p:spPr>
          <a:xfrm>
            <a:off x="1423276" y="5844726"/>
            <a:ext cx="5925000" cy="870600"/>
          </a:xfrm>
          <a:prstGeom prst="roundRect">
            <a:avLst>
              <a:gd fmla="val 7930" name="adj"/>
            </a:avLst>
          </a:prstGeom>
          <a:solidFill>
            <a:srgbClr val="FAF5EB"/>
          </a:solidFill>
          <a:ln cap="flat" cmpd="sng" w="130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5575" lIns="125575" spcFirstLastPara="1" rIns="125575" wrap="square" tIns="12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1624896" y="6019529"/>
            <a:ext cx="2230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11"/>
              <a:buFont typeface="Funnel Display"/>
              <a:buNone/>
            </a:pPr>
            <a:r>
              <a:rPr b="0" i="0" lang="en-US" sz="151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Area Personale</a:t>
            </a:r>
            <a:endParaRPr b="0" i="0" sz="1510" u="none" cap="none" strike="noStrike"/>
          </a:p>
        </p:txBody>
      </p:sp>
      <p:sp>
        <p:nvSpPr>
          <p:cNvPr id="328" name="Google Shape;328;p28"/>
          <p:cNvSpPr/>
          <p:nvPr/>
        </p:nvSpPr>
        <p:spPr>
          <a:xfrm>
            <a:off x="1624896" y="6343298"/>
            <a:ext cx="5521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36"/>
              <a:buFont typeface="Funnel Sans"/>
              <a:buNone/>
            </a:pPr>
            <a:r>
              <a:rPr b="0" i="0" lang="en-US" sz="1236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Dashboard dinamica e navigazione profili utente.</a:t>
            </a:r>
            <a:endParaRPr b="0" i="0" sz="1236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/>
          <p:nvPr/>
        </p:nvSpPr>
        <p:spPr>
          <a:xfrm>
            <a:off x="6227603" y="170797"/>
            <a:ext cx="7494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250"/>
              <a:buFont typeface="Funnel Display"/>
              <a:buNone/>
            </a:pPr>
            <a:r>
              <a:rPr b="0" i="0" lang="en-US" sz="425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Testing Automatico con JUnit</a:t>
            </a:r>
            <a:endParaRPr b="0" i="0" sz="4250" u="none" cap="none" strike="noStrike"/>
          </a:p>
        </p:txBody>
      </p:sp>
      <p:sp>
        <p:nvSpPr>
          <p:cNvPr id="336" name="Google Shape;336;p29"/>
          <p:cNvSpPr/>
          <p:nvPr/>
        </p:nvSpPr>
        <p:spPr>
          <a:xfrm>
            <a:off x="6227600" y="904051"/>
            <a:ext cx="75270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Abbiamo implementato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dei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test automatici con JUnit, 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JPA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Test(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repository) e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spring Test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(Service)è stato sviluppato dopo 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l'implementazione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dell’applicazione inteso come check per quando verrà fatta la manutenzione e si 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svilupperà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ulteriormente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il codice  e ci siamo 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focalizza</a:t>
            </a:r>
            <a:r>
              <a:rPr lang="en-US" sz="180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ti maggiormente</a:t>
            </a: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sulle classi principali del progetto. </a:t>
            </a:r>
            <a:endParaRPr b="0" i="0" sz="1800" u="none" cap="none" strike="noStrike"/>
          </a:p>
        </p:txBody>
      </p:sp>
      <p:sp>
        <p:nvSpPr>
          <p:cNvPr id="337" name="Google Shape;337;p29"/>
          <p:cNvSpPr/>
          <p:nvPr/>
        </p:nvSpPr>
        <p:spPr>
          <a:xfrm>
            <a:off x="6227666" y="3097143"/>
            <a:ext cx="2360400" cy="3468300"/>
          </a:xfrm>
          <a:prstGeom prst="roundRect">
            <a:avLst>
              <a:gd fmla="val 411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466268" y="3335745"/>
            <a:ext cx="1883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00"/>
              <a:buFont typeface="Funnel Display"/>
              <a:buNone/>
            </a:pPr>
            <a:r>
              <a:rPr b="0" i="0" lang="en-US" sz="21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Copertura del Codice</a:t>
            </a:r>
            <a:endParaRPr b="0" i="0" sz="2100" u="none" cap="none" strike="noStrike"/>
          </a:p>
        </p:txBody>
      </p:sp>
      <p:sp>
        <p:nvSpPr>
          <p:cNvPr id="339" name="Google Shape;339;p29"/>
          <p:cNvSpPr/>
          <p:nvPr/>
        </p:nvSpPr>
        <p:spPr>
          <a:xfrm>
            <a:off x="6466268" y="4148823"/>
            <a:ext cx="18831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Test mirati alle classi fondamentali: autenticazione, gestione sessioni e logica social.</a:t>
            </a:r>
            <a:endParaRPr b="0" i="0" sz="1800" u="none" cap="none" strike="noStrike"/>
          </a:p>
        </p:txBody>
      </p:sp>
      <p:sp>
        <p:nvSpPr>
          <p:cNvPr id="340" name="Google Shape;340;p29"/>
          <p:cNvSpPr/>
          <p:nvPr/>
        </p:nvSpPr>
        <p:spPr>
          <a:xfrm>
            <a:off x="8810846" y="3097143"/>
            <a:ext cx="2360400" cy="3468300"/>
          </a:xfrm>
          <a:prstGeom prst="roundRect">
            <a:avLst>
              <a:gd fmla="val 411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9049448" y="3335745"/>
            <a:ext cx="1883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00"/>
              <a:buFont typeface="Funnel Display"/>
              <a:buNone/>
            </a:pPr>
            <a:r>
              <a:rPr b="0" i="0" lang="en-US" sz="21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Automazione</a:t>
            </a:r>
            <a:endParaRPr b="0" i="0" sz="2100" u="none" cap="none" strike="noStrike"/>
          </a:p>
        </p:txBody>
      </p:sp>
      <p:sp>
        <p:nvSpPr>
          <p:cNvPr id="342" name="Google Shape;342;p29"/>
          <p:cNvSpPr/>
          <p:nvPr/>
        </p:nvSpPr>
        <p:spPr>
          <a:xfrm>
            <a:off x="9049448" y="3809137"/>
            <a:ext cx="18831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Test eseguiti automaticamente ad ogni build per feedback immediato sul codice</a:t>
            </a:r>
            <a:endParaRPr b="0" i="0" sz="1800" u="none" cap="none" strike="noStrike"/>
          </a:p>
        </p:txBody>
      </p:sp>
      <p:sp>
        <p:nvSpPr>
          <p:cNvPr id="343" name="Google Shape;343;p29"/>
          <p:cNvSpPr/>
          <p:nvPr/>
        </p:nvSpPr>
        <p:spPr>
          <a:xfrm>
            <a:off x="11394145" y="3097143"/>
            <a:ext cx="2360400" cy="3468300"/>
          </a:xfrm>
          <a:prstGeom prst="roundRect">
            <a:avLst>
              <a:gd fmla="val 4111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11632747" y="3335745"/>
            <a:ext cx="1883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100"/>
              <a:buFont typeface="Funnel Display"/>
              <a:buNone/>
            </a:pPr>
            <a:r>
              <a:rPr b="0" i="0" lang="en-US" sz="21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Refactoring Sicuro</a:t>
            </a:r>
            <a:endParaRPr b="0" i="0" sz="2100" u="none" cap="none" strike="noStrike"/>
          </a:p>
        </p:txBody>
      </p:sp>
      <p:sp>
        <p:nvSpPr>
          <p:cNvPr id="345" name="Google Shape;345;p29"/>
          <p:cNvSpPr/>
          <p:nvPr/>
        </p:nvSpPr>
        <p:spPr>
          <a:xfrm>
            <a:off x="11632747" y="4148823"/>
            <a:ext cx="18831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Sans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Rilevamento precoce dei difetti e supporto per modifiche al codice senza regressioni.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751761" y="792123"/>
            <a:ext cx="4915495" cy="594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700"/>
              <a:buFont typeface="Funnel Display"/>
              <a:buNone/>
            </a:pPr>
            <a:r>
              <a:rPr b="0" i="0" lang="en-US" sz="37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Obiettivo del Progetto</a:t>
            </a:r>
            <a:endParaRPr b="0" i="0" sz="3700" u="none" cap="none" strike="noStrike"/>
          </a:p>
        </p:txBody>
      </p:sp>
      <p:pic>
        <p:nvPicPr>
          <p:cNvPr descr="preencoded.png"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761" y="2032040"/>
            <a:ext cx="8359854" cy="50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9612392" y="1813203"/>
            <a:ext cx="2853571" cy="35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Funzionalità Chiave</a:t>
            </a:r>
            <a:endParaRPr b="0" i="0" sz="2200" u="none" cap="none" strike="noStrike"/>
          </a:p>
        </p:txBody>
      </p:sp>
      <p:sp>
        <p:nvSpPr>
          <p:cNvPr id="89" name="Google Shape;89;p18"/>
          <p:cNvSpPr/>
          <p:nvPr/>
        </p:nvSpPr>
        <p:spPr>
          <a:xfrm>
            <a:off x="9612392" y="2361843"/>
            <a:ext cx="4273748" cy="1514118"/>
          </a:xfrm>
          <a:prstGeom prst="roundRect">
            <a:avLst>
              <a:gd fmla="val 7247" name="adj"/>
            </a:avLst>
          </a:prstGeom>
          <a:solidFill>
            <a:srgbClr val="FAF5EB"/>
          </a:solidFill>
          <a:ln cap="flat" cmpd="sng" w="22850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9589532" y="2361843"/>
            <a:ext cx="91440" cy="1514118"/>
          </a:xfrm>
          <a:prstGeom prst="roundRect">
            <a:avLst>
              <a:gd fmla="val 92844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9905881" y="2586752"/>
            <a:ext cx="2378035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Prenotazione Tavoli</a:t>
            </a:r>
            <a:endParaRPr b="0" i="0" sz="1850" u="none" cap="none" strike="noStrike"/>
          </a:p>
        </p:txBody>
      </p:sp>
      <p:sp>
        <p:nvSpPr>
          <p:cNvPr id="92" name="Google Shape;92;p18"/>
          <p:cNvSpPr/>
          <p:nvPr/>
        </p:nvSpPr>
        <p:spPr>
          <a:xfrm>
            <a:off x="9905881" y="3054548"/>
            <a:ext cx="3755350" cy="596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Gestione intelligente degli spazi studio nelle aule universitarie</a:t>
            </a:r>
            <a:endParaRPr b="0" i="0" sz="1550" u="none" cap="none" strike="noStrike"/>
          </a:p>
        </p:txBody>
      </p:sp>
      <p:sp>
        <p:nvSpPr>
          <p:cNvPr id="93" name="Google Shape;93;p18"/>
          <p:cNvSpPr/>
          <p:nvPr/>
        </p:nvSpPr>
        <p:spPr>
          <a:xfrm>
            <a:off x="9612392" y="4046577"/>
            <a:ext cx="4273748" cy="1514118"/>
          </a:xfrm>
          <a:prstGeom prst="roundRect">
            <a:avLst>
              <a:gd fmla="val 7247" name="adj"/>
            </a:avLst>
          </a:prstGeom>
          <a:solidFill>
            <a:srgbClr val="FAF5EB"/>
          </a:solidFill>
          <a:ln cap="flat" cmpd="sng" w="22850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9589532" y="4046577"/>
            <a:ext cx="91440" cy="1514118"/>
          </a:xfrm>
          <a:prstGeom prst="roundRect">
            <a:avLst>
              <a:gd fmla="val 92844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9905881" y="4271486"/>
            <a:ext cx="2378035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Networking Studenti</a:t>
            </a:r>
            <a:endParaRPr b="0" i="0" sz="1850" u="none" cap="none" strike="noStrike"/>
          </a:p>
        </p:txBody>
      </p:sp>
      <p:sp>
        <p:nvSpPr>
          <p:cNvPr id="96" name="Google Shape;96;p18"/>
          <p:cNvSpPr/>
          <p:nvPr/>
        </p:nvSpPr>
        <p:spPr>
          <a:xfrm>
            <a:off x="9905881" y="4739283"/>
            <a:ext cx="3755350" cy="596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Sessioni pubbliche/private e sistema di following tra colleghi</a:t>
            </a:r>
            <a:endParaRPr b="0" i="0" sz="1550" u="none" cap="none" strike="noStrike"/>
          </a:p>
        </p:txBody>
      </p:sp>
      <p:sp>
        <p:nvSpPr>
          <p:cNvPr id="97" name="Google Shape;97;p18"/>
          <p:cNvSpPr/>
          <p:nvPr/>
        </p:nvSpPr>
        <p:spPr>
          <a:xfrm>
            <a:off x="9612392" y="5731312"/>
            <a:ext cx="4273748" cy="1514118"/>
          </a:xfrm>
          <a:prstGeom prst="roundRect">
            <a:avLst>
              <a:gd fmla="val 7247" name="adj"/>
            </a:avLst>
          </a:prstGeom>
          <a:solidFill>
            <a:srgbClr val="FAF5EB"/>
          </a:solidFill>
          <a:ln cap="flat" cmpd="sng" w="22850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9589532" y="5731312"/>
            <a:ext cx="91440" cy="1514118"/>
          </a:xfrm>
          <a:prstGeom prst="roundRect">
            <a:avLst>
              <a:gd fmla="val 92844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9905881" y="5956221"/>
            <a:ext cx="2378035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Collaborazione</a:t>
            </a:r>
            <a:endParaRPr b="0" i="0" sz="1850" u="none" cap="none" strike="noStrike"/>
          </a:p>
        </p:txBody>
      </p:sp>
      <p:sp>
        <p:nvSpPr>
          <p:cNvPr id="100" name="Google Shape;100;p18"/>
          <p:cNvSpPr/>
          <p:nvPr/>
        </p:nvSpPr>
        <p:spPr>
          <a:xfrm>
            <a:off x="9905881" y="6424017"/>
            <a:ext cx="3755350" cy="596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Favorire l'incontro tra studenti con interessi comuni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792799" y="255512"/>
            <a:ext cx="1632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71A5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3371A5"/>
                </a:solidFill>
                <a:latin typeface="Funnel Sans"/>
                <a:ea typeface="Funnel Sans"/>
                <a:cs typeface="Funnel Sans"/>
                <a:sym typeface="Funnel Sans"/>
              </a:rPr>
              <a:t>TEAM STRUCTURE</a:t>
            </a:r>
            <a:endParaRPr b="0" i="0" sz="1500" u="none" cap="none" strike="noStrike"/>
          </a:p>
        </p:txBody>
      </p:sp>
      <p:sp>
        <p:nvSpPr>
          <p:cNvPr id="107" name="Google Shape;107;p19"/>
          <p:cNvSpPr/>
          <p:nvPr/>
        </p:nvSpPr>
        <p:spPr>
          <a:xfrm>
            <a:off x="837724" y="930537"/>
            <a:ext cx="6619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b="0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Organizzazione del Team</a:t>
            </a:r>
            <a:endParaRPr b="0" i="0" sz="4400" u="none" cap="none" strike="noStrike"/>
          </a:p>
        </p:txBody>
      </p:sp>
      <p:pic>
        <p:nvPicPr>
          <p:cNvPr descr="preencoded.png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632052"/>
            <a:ext cx="2965491" cy="29654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837724" y="592062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Product Owner</a:t>
            </a:r>
            <a:endParaRPr b="0" i="0" sz="2200" u="none" cap="none" strike="noStrike"/>
          </a:p>
        </p:txBody>
      </p:sp>
      <p:sp>
        <p:nvSpPr>
          <p:cNvPr id="110" name="Google Shape;110;p19"/>
          <p:cNvSpPr/>
          <p:nvPr/>
        </p:nvSpPr>
        <p:spPr>
          <a:xfrm>
            <a:off x="837724" y="6416159"/>
            <a:ext cx="411884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Definizione vision e priorità backlog</a:t>
            </a:r>
            <a:endParaRPr b="0" i="0" sz="1850" u="none" cap="none" strike="noStrike"/>
          </a:p>
        </p:txBody>
      </p:sp>
      <p:pic>
        <p:nvPicPr>
          <p:cNvPr descr="preencoded.png"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776" y="2655927"/>
            <a:ext cx="2965490" cy="2965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5255776" y="592062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Stakeholder</a:t>
            </a:r>
            <a:endParaRPr b="0" i="0" sz="2200" u="none" cap="none" strike="noStrike"/>
          </a:p>
        </p:txBody>
      </p:sp>
      <p:sp>
        <p:nvSpPr>
          <p:cNvPr id="113" name="Google Shape;113;p19"/>
          <p:cNvSpPr/>
          <p:nvPr/>
        </p:nvSpPr>
        <p:spPr>
          <a:xfrm>
            <a:off x="5255776" y="6416159"/>
            <a:ext cx="411884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Requisiti e feedback continuo</a:t>
            </a:r>
            <a:endParaRPr b="0" i="0" sz="1850" u="none" cap="none" strike="noStrike"/>
          </a:p>
        </p:txBody>
      </p:sp>
      <p:pic>
        <p:nvPicPr>
          <p:cNvPr descr="preencoded.png" id="114" name="Google Shape;11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3828" y="2655927"/>
            <a:ext cx="2965490" cy="2965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9673828" y="592062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Dev Team</a:t>
            </a:r>
            <a:endParaRPr b="0" i="0" sz="2200" u="none" cap="none" strike="noStrike"/>
          </a:p>
        </p:txBody>
      </p:sp>
      <p:sp>
        <p:nvSpPr>
          <p:cNvPr id="116" name="Google Shape;116;p19"/>
          <p:cNvSpPr/>
          <p:nvPr/>
        </p:nvSpPr>
        <p:spPr>
          <a:xfrm>
            <a:off x="9673828" y="6416159"/>
            <a:ext cx="411884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Sviluppo collaborativo full-stack (tutti e 3 i membri)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731163" y="833318"/>
            <a:ext cx="5716310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750"/>
              <a:buFont typeface="Funnel Display"/>
              <a:buNone/>
            </a:pPr>
            <a:r>
              <a:rPr b="0" i="0" lang="en-US" sz="375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Sfide Tecniche Affrontate</a:t>
            </a:r>
            <a:endParaRPr b="0" i="0" sz="3750" u="none" cap="none" strike="noStrike"/>
          </a:p>
        </p:txBody>
      </p:sp>
      <p:pic>
        <p:nvPicPr>
          <p:cNvPr descr="preencoded.png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108" y="1880235"/>
            <a:ext cx="6218158" cy="5322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2165546" y="3343830"/>
            <a:ext cx="2707018" cy="56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Concorrenza Prenotazioni</a:t>
            </a:r>
            <a:endParaRPr b="0" i="0" sz="1250" u="none" cap="none" strike="noStrike"/>
          </a:p>
        </p:txBody>
      </p:sp>
      <p:sp>
        <p:nvSpPr>
          <p:cNvPr id="125" name="Google Shape;125;p20"/>
          <p:cNvSpPr/>
          <p:nvPr/>
        </p:nvSpPr>
        <p:spPr>
          <a:xfrm>
            <a:off x="5575963" y="3162652"/>
            <a:ext cx="2088880" cy="56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Stato Server Vaadin</a:t>
            </a:r>
            <a:endParaRPr b="0" i="0" sz="1250" u="none" cap="none" strike="noStrike"/>
          </a:p>
        </p:txBody>
      </p:sp>
      <p:sp>
        <p:nvSpPr>
          <p:cNvPr id="126" name="Google Shape;126;p20"/>
          <p:cNvSpPr/>
          <p:nvPr/>
        </p:nvSpPr>
        <p:spPr>
          <a:xfrm>
            <a:off x="4542180" y="5797399"/>
            <a:ext cx="1811784" cy="28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Persistenza H2</a:t>
            </a:r>
            <a:endParaRPr b="0" i="0" sz="1250" u="none" cap="none" strike="noStrike"/>
          </a:p>
        </p:txBody>
      </p:sp>
      <p:sp>
        <p:nvSpPr>
          <p:cNvPr id="127" name="Google Shape;127;p20"/>
          <p:cNvSpPr/>
          <p:nvPr/>
        </p:nvSpPr>
        <p:spPr>
          <a:xfrm>
            <a:off x="9619417" y="1985367"/>
            <a:ext cx="4287322" cy="1789390"/>
          </a:xfrm>
          <a:prstGeom prst="roundRect">
            <a:avLst>
              <a:gd fmla="val 4759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9829800" y="2195751"/>
            <a:ext cx="2385417" cy="298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Concorrenza</a:t>
            </a:r>
            <a:endParaRPr b="0" i="0" sz="1850" u="none" cap="none" strike="noStrike"/>
          </a:p>
        </p:txBody>
      </p:sp>
      <p:sp>
        <p:nvSpPr>
          <p:cNvPr id="129" name="Google Shape;129;p20"/>
          <p:cNvSpPr/>
          <p:nvPr/>
        </p:nvSpPr>
        <p:spPr>
          <a:xfrm>
            <a:off x="9829800" y="2665690"/>
            <a:ext cx="3866555" cy="898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Prenotazioni simultanee richiedono gestione transazionale e locking ottimistico</a:t>
            </a:r>
            <a:endParaRPr b="0" i="0" sz="1550" u="none" cap="none" strike="noStrike"/>
          </a:p>
        </p:txBody>
      </p:sp>
      <p:sp>
        <p:nvSpPr>
          <p:cNvPr id="130" name="Google Shape;130;p20"/>
          <p:cNvSpPr/>
          <p:nvPr/>
        </p:nvSpPr>
        <p:spPr>
          <a:xfrm>
            <a:off x="9619417" y="3946446"/>
            <a:ext cx="4287322" cy="1489829"/>
          </a:xfrm>
          <a:prstGeom prst="roundRect">
            <a:avLst>
              <a:gd fmla="val 5716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9829800" y="4156829"/>
            <a:ext cx="2385417" cy="298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Stato Server</a:t>
            </a:r>
            <a:endParaRPr b="0" i="0" sz="1850" u="none" cap="none" strike="noStrike"/>
          </a:p>
        </p:txBody>
      </p:sp>
      <p:sp>
        <p:nvSpPr>
          <p:cNvPr id="132" name="Google Shape;132;p20"/>
          <p:cNvSpPr/>
          <p:nvPr/>
        </p:nvSpPr>
        <p:spPr>
          <a:xfrm>
            <a:off x="9829800" y="4626769"/>
            <a:ext cx="3866555" cy="599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Vaadin gestisce lo stato lato server, necessaria sincronizzazione attenta</a:t>
            </a:r>
            <a:endParaRPr b="0" i="0" sz="1550" u="none" cap="none" strike="noStrike"/>
          </a:p>
        </p:txBody>
      </p:sp>
      <p:sp>
        <p:nvSpPr>
          <p:cNvPr id="133" name="Google Shape;133;p20"/>
          <p:cNvSpPr/>
          <p:nvPr/>
        </p:nvSpPr>
        <p:spPr>
          <a:xfrm>
            <a:off x="9619417" y="5607963"/>
            <a:ext cx="4287322" cy="1489829"/>
          </a:xfrm>
          <a:prstGeom prst="roundRect">
            <a:avLst>
              <a:gd fmla="val 5716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9829800" y="5818346"/>
            <a:ext cx="2385417" cy="298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Display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Persistenza</a:t>
            </a:r>
            <a:endParaRPr b="0" i="0" sz="1850" u="none" cap="none" strike="noStrike"/>
          </a:p>
        </p:txBody>
      </p:sp>
      <p:sp>
        <p:nvSpPr>
          <p:cNvPr id="135" name="Google Shape;135;p20"/>
          <p:cNvSpPr/>
          <p:nvPr/>
        </p:nvSpPr>
        <p:spPr>
          <a:xfrm>
            <a:off x="9829800" y="6288286"/>
            <a:ext cx="3866555" cy="599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Configurazione H2 embedded per sviluppo e testing rapido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877610" y="1114901"/>
            <a:ext cx="4664869" cy="583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650"/>
              <a:buFont typeface="Funnel Display"/>
              <a:buNone/>
            </a:pPr>
            <a:r>
              <a:rPr b="0" i="0" lang="en-US" sz="365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Stack Tecnologico</a:t>
            </a:r>
            <a:endParaRPr b="0" i="0" sz="3650" u="none" cap="none" strike="noStrike"/>
          </a:p>
        </p:txBody>
      </p:sp>
      <p:pic>
        <p:nvPicPr>
          <p:cNvPr descr="preencoded.png"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610" y="2026325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877610" y="2727008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Java </a:t>
            </a:r>
            <a:endParaRPr b="0" i="0" sz="1800" u="none" cap="none" strike="noStrike"/>
          </a:p>
        </p:txBody>
      </p:sp>
      <p:sp>
        <p:nvSpPr>
          <p:cNvPr id="144" name="Google Shape;144;p21"/>
          <p:cNvSpPr/>
          <p:nvPr/>
        </p:nvSpPr>
        <p:spPr>
          <a:xfrm>
            <a:off x="877610" y="3116937"/>
            <a:ext cx="633495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Paradigma orientato agli oggetti per modularità e riusabilità del codice</a:t>
            </a:r>
            <a:endParaRPr b="0" i="0" sz="1550" u="none" cap="none" strike="noStrike"/>
          </a:p>
        </p:txBody>
      </p:sp>
      <p:pic>
        <p:nvPicPr>
          <p:cNvPr descr="preencoded.png"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713" y="2026325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7417713" y="2727008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Spring Boot</a:t>
            </a:r>
            <a:endParaRPr b="0" i="0" sz="1800" u="none" cap="none" strike="noStrike"/>
          </a:p>
        </p:txBody>
      </p:sp>
      <p:sp>
        <p:nvSpPr>
          <p:cNvPr id="147" name="Google Shape;147;p21"/>
          <p:cNvSpPr/>
          <p:nvPr/>
        </p:nvSpPr>
        <p:spPr>
          <a:xfrm>
            <a:off x="7417713" y="3116937"/>
            <a:ext cx="633507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Framework enterprise per backend robusto e scalabile</a:t>
            </a:r>
            <a:endParaRPr b="0" i="0" sz="1550" u="none" cap="none" strike="noStrike"/>
          </a:p>
        </p:txBody>
      </p:sp>
      <p:pic>
        <p:nvPicPr>
          <p:cNvPr descr="preencoded.png" id="148" name="Google Shape;1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10" y="3735229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877610" y="4435912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Vaadin</a:t>
            </a:r>
            <a:endParaRPr b="0" i="0" sz="1800" u="none" cap="none" strike="noStrike"/>
          </a:p>
        </p:txBody>
      </p:sp>
      <p:sp>
        <p:nvSpPr>
          <p:cNvPr id="150" name="Google Shape;150;p21"/>
          <p:cNvSpPr/>
          <p:nvPr/>
        </p:nvSpPr>
        <p:spPr>
          <a:xfrm>
            <a:off x="877610" y="4825841"/>
            <a:ext cx="633495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Frontend sviluppato interamente in Java, UI reattive server-side</a:t>
            </a:r>
            <a:endParaRPr b="0" i="0" sz="1550" u="none" cap="none" strike="noStrike"/>
          </a:p>
        </p:txBody>
      </p:sp>
      <p:pic>
        <p:nvPicPr>
          <p:cNvPr descr="preencoded.png" id="151" name="Google Shape;15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7713" y="3735229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7417713" y="4435912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H2 Database</a:t>
            </a:r>
            <a:endParaRPr b="0" i="0" sz="1800" u="none" cap="none" strike="noStrike"/>
          </a:p>
        </p:txBody>
      </p:sp>
      <p:sp>
        <p:nvSpPr>
          <p:cNvPr id="153" name="Google Shape;153;p21"/>
          <p:cNvSpPr/>
          <p:nvPr/>
        </p:nvSpPr>
        <p:spPr>
          <a:xfrm>
            <a:off x="7417713" y="4825841"/>
            <a:ext cx="633507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Database embedded in-memory per sviluppo agile</a:t>
            </a:r>
            <a:endParaRPr b="0" i="0" sz="1550" u="none" cap="none" strike="noStrike"/>
          </a:p>
        </p:txBody>
      </p:sp>
      <p:pic>
        <p:nvPicPr>
          <p:cNvPr descr="preencoded.png" id="154" name="Google Shape;15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7610" y="5444133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877610" y="6144816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Maven</a:t>
            </a:r>
            <a:endParaRPr b="0" i="0" sz="1800" u="none" cap="none" strike="noStrike"/>
          </a:p>
        </p:txBody>
      </p:sp>
      <p:sp>
        <p:nvSpPr>
          <p:cNvPr id="156" name="Google Shape;156;p21"/>
          <p:cNvSpPr/>
          <p:nvPr/>
        </p:nvSpPr>
        <p:spPr>
          <a:xfrm>
            <a:off x="877610" y="6534745"/>
            <a:ext cx="633495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Build automation e gestione dipendenze centralizzata</a:t>
            </a:r>
            <a:endParaRPr b="0" i="0" sz="1550" u="none" cap="none" strike="noStrike"/>
          </a:p>
        </p:txBody>
      </p:sp>
      <p:pic>
        <p:nvPicPr>
          <p:cNvPr descr="preencoded.png" id="157" name="Google Shape;15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7713" y="5444133"/>
            <a:ext cx="495538" cy="4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7417713" y="6144816"/>
            <a:ext cx="233243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UML</a:t>
            </a:r>
            <a:endParaRPr b="0" i="0" sz="1800" u="none" cap="none" strike="noStrike"/>
          </a:p>
        </p:txBody>
      </p:sp>
      <p:sp>
        <p:nvSpPr>
          <p:cNvPr id="159" name="Google Shape;159;p21"/>
          <p:cNvSpPr/>
          <p:nvPr/>
        </p:nvSpPr>
        <p:spPr>
          <a:xfrm>
            <a:off x="7417713" y="6534745"/>
            <a:ext cx="6335078" cy="57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Modellazione formale di requisiti, architettura e comportamenti (PlantUML e Papyrus)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971193" y="544949"/>
            <a:ext cx="1886783" cy="344210"/>
          </a:xfrm>
          <a:prstGeom prst="roundRect">
            <a:avLst>
              <a:gd fmla="val 19072" name="adj"/>
            </a:avLst>
          </a:prstGeom>
          <a:solidFill>
            <a:srgbClr val="D8E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350" y="638889"/>
            <a:ext cx="156210" cy="15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1322665" y="603528"/>
            <a:ext cx="1418153" cy="227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Sans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VERSION CONTROL</a:t>
            </a:r>
            <a:endParaRPr b="0" i="0" sz="1200" u="none" cap="none" strike="noStrike"/>
          </a:p>
        </p:txBody>
      </p:sp>
      <p:sp>
        <p:nvSpPr>
          <p:cNvPr id="168" name="Google Shape;168;p22"/>
          <p:cNvSpPr/>
          <p:nvPr/>
        </p:nvSpPr>
        <p:spPr>
          <a:xfrm>
            <a:off x="971193" y="952857"/>
            <a:ext cx="8089463" cy="574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600"/>
              <a:buFont typeface="Funnel Display"/>
              <a:buNone/>
            </a:pPr>
            <a:r>
              <a:rPr b="0" i="0" lang="en-US" sz="36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Software Configuration Management</a:t>
            </a:r>
            <a:endParaRPr b="0" i="0" sz="3600" u="none" cap="none" strike="noStrike"/>
          </a:p>
        </p:txBody>
      </p:sp>
      <p:sp>
        <p:nvSpPr>
          <p:cNvPr id="169" name="Google Shape;169;p22"/>
          <p:cNvSpPr/>
          <p:nvPr/>
        </p:nvSpPr>
        <p:spPr>
          <a:xfrm>
            <a:off x="830580" y="1766530"/>
            <a:ext cx="4412218" cy="5918002"/>
          </a:xfrm>
          <a:prstGeom prst="roundRect">
            <a:avLst>
              <a:gd fmla="val 3188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025843" y="2838807"/>
            <a:ext cx="275820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Funnel Display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Git + GitHub</a:t>
            </a:r>
            <a:endParaRPr b="0" i="0" sz="2150" u="none" cap="none" strike="noStrike"/>
          </a:p>
        </p:txBody>
      </p:sp>
      <p:sp>
        <p:nvSpPr>
          <p:cNvPr id="171" name="Google Shape;171;p22"/>
          <p:cNvSpPr/>
          <p:nvPr/>
        </p:nvSpPr>
        <p:spPr>
          <a:xfrm>
            <a:off x="1025843" y="3343037"/>
            <a:ext cx="4021693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Repository centralizzato per collaborazione e tracciabilità</a:t>
            </a:r>
            <a:endParaRPr b="0" i="0" sz="1500" u="none" cap="none" strike="noStrike"/>
          </a:p>
        </p:txBody>
      </p:sp>
      <p:sp>
        <p:nvSpPr>
          <p:cNvPr id="172" name="Google Shape;172;p22"/>
          <p:cNvSpPr/>
          <p:nvPr/>
        </p:nvSpPr>
        <p:spPr>
          <a:xfrm>
            <a:off x="1025843" y="4187695"/>
            <a:ext cx="4021693" cy="32028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025843" y="4399002"/>
            <a:ext cx="2298502" cy="287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unnel Display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Workflow Adottato</a:t>
            </a:r>
            <a:endParaRPr b="0" i="0" sz="1800" u="none" cap="none" strike="noStrike"/>
          </a:p>
        </p:txBody>
      </p:sp>
      <p:sp>
        <p:nvSpPr>
          <p:cNvPr id="174" name="Google Shape;174;p22"/>
          <p:cNvSpPr/>
          <p:nvPr/>
        </p:nvSpPr>
        <p:spPr>
          <a:xfrm>
            <a:off x="1025843" y="4845725"/>
            <a:ext cx="4021693" cy="1703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unnel Sans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Feature Branches per sviluppo isolato</a:t>
            </a:r>
            <a:endParaRPr b="0" i="0" sz="1500" u="none" cap="none" strike="noStrike"/>
          </a:p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unnel Sans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Peer-Review obbligatoria tramite Pull Request</a:t>
            </a:r>
            <a:endParaRPr b="0" i="0" sz="1500" u="none" cap="none" strike="noStrike"/>
          </a:p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unnel Sans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Integrazione nel main solo dopo approvazione</a:t>
            </a:r>
            <a:endParaRPr b="0" i="0" sz="1500" u="none" cap="none" strike="noStrike"/>
          </a:p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unnel Sans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Commit atomici e messaggi descrittivi</a:t>
            </a:r>
            <a:endParaRPr b="0" i="0" sz="1500" u="none" cap="none" strike="noStrike"/>
          </a:p>
        </p:txBody>
      </p:sp>
      <p:pic>
        <p:nvPicPr>
          <p:cNvPr descr="preencoded.png" id="175" name="Google Shape;1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6293" y="1945838"/>
            <a:ext cx="808041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5586293" y="6806372"/>
            <a:ext cx="8080415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None/>
            </a:pPr>
            <a:r>
              <a:rPr b="1" i="0" lang="en-US" sz="15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Vantaggi:</a:t>
            </a:r>
            <a:r>
              <a:rPr b="0" i="0" lang="en-US" sz="15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 Tracciabilità completa delle modifiche, riduzione conflitti, qualità del codice garantita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837724" y="709017"/>
            <a:ext cx="677870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b="0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Ciclo di Vita Agile SCRUM</a:t>
            </a:r>
            <a:endParaRPr b="0" i="0" sz="4400" u="none" cap="none" strike="noStrike"/>
          </a:p>
        </p:txBody>
      </p:sp>
      <p:sp>
        <p:nvSpPr>
          <p:cNvPr id="183" name="Google Shape;183;p23"/>
          <p:cNvSpPr/>
          <p:nvPr/>
        </p:nvSpPr>
        <p:spPr>
          <a:xfrm>
            <a:off x="837724" y="4110871"/>
            <a:ext cx="12954952" cy="30480"/>
          </a:xfrm>
          <a:prstGeom prst="roundRect">
            <a:avLst>
              <a:gd fmla="val 329856" name="adj"/>
            </a:avLst>
          </a:pr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3323511" y="3392865"/>
            <a:ext cx="30480" cy="718066"/>
          </a:xfrm>
          <a:prstGeom prst="roundRect">
            <a:avLst>
              <a:gd fmla="val 329856" name="adj"/>
            </a:avLst>
          </a:pr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3069550" y="384161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3169801" y="389959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650"/>
              <a:buFont typeface="Funnel Display"/>
              <a:buNone/>
            </a:pPr>
            <a:r>
              <a:rPr b="0" i="0" lang="en-US" sz="2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1</a:t>
            </a:r>
            <a:endParaRPr b="0" i="0" sz="2650" u="none" cap="none" strike="noStrike"/>
          </a:p>
        </p:txBody>
      </p:sp>
      <p:sp>
        <p:nvSpPr>
          <p:cNvPr id="187" name="Google Shape;187;p23"/>
          <p:cNvSpPr/>
          <p:nvPr/>
        </p:nvSpPr>
        <p:spPr>
          <a:xfrm>
            <a:off x="1930837" y="189178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Sprint 1-2</a:t>
            </a:r>
            <a:endParaRPr b="0" i="0" sz="2200" u="none" cap="none" strike="noStrike"/>
          </a:p>
        </p:txBody>
      </p:sp>
      <p:sp>
        <p:nvSpPr>
          <p:cNvPr id="188" name="Google Shape;188;p23"/>
          <p:cNvSpPr/>
          <p:nvPr/>
        </p:nvSpPr>
        <p:spPr>
          <a:xfrm>
            <a:off x="1077039" y="2387322"/>
            <a:ext cx="4523780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Setup ambiente, architettura base, modelli dati</a:t>
            </a:r>
            <a:endParaRPr b="0" i="0" sz="1850" u="none" cap="none" strike="noStrike"/>
          </a:p>
        </p:txBody>
      </p:sp>
      <p:sp>
        <p:nvSpPr>
          <p:cNvPr id="189" name="Google Shape;189;p23"/>
          <p:cNvSpPr/>
          <p:nvPr/>
        </p:nvSpPr>
        <p:spPr>
          <a:xfrm>
            <a:off x="5974318" y="4110811"/>
            <a:ext cx="30480" cy="718066"/>
          </a:xfrm>
          <a:prstGeom prst="roundRect">
            <a:avLst>
              <a:gd fmla="val 329856" name="adj"/>
            </a:avLst>
          </a:pr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5720358" y="384161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5820608" y="389959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650"/>
              <a:buFont typeface="Funnel Display"/>
              <a:buNone/>
            </a:pPr>
            <a:r>
              <a:rPr b="0" i="0" lang="en-US" sz="2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2</a:t>
            </a:r>
            <a:endParaRPr b="0" i="0" sz="2650" u="none" cap="none" strike="noStrike"/>
          </a:p>
        </p:txBody>
      </p:sp>
      <p:sp>
        <p:nvSpPr>
          <p:cNvPr id="192" name="Google Shape;192;p23"/>
          <p:cNvSpPr/>
          <p:nvPr/>
        </p:nvSpPr>
        <p:spPr>
          <a:xfrm>
            <a:off x="4581644" y="506837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Sprint 3-4</a:t>
            </a:r>
            <a:endParaRPr b="0" i="0" sz="2200" u="none" cap="none" strike="noStrike"/>
          </a:p>
        </p:txBody>
      </p:sp>
      <p:sp>
        <p:nvSpPr>
          <p:cNvPr id="193" name="Google Shape;193;p23"/>
          <p:cNvSpPr/>
          <p:nvPr/>
        </p:nvSpPr>
        <p:spPr>
          <a:xfrm>
            <a:off x="3727847" y="5563910"/>
            <a:ext cx="4523780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Autenticazione, prenotazioni, Gestione User/Admin</a:t>
            </a:r>
            <a:endParaRPr b="0" i="0" sz="1850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8625126" y="3392865"/>
            <a:ext cx="30480" cy="718066"/>
          </a:xfrm>
          <a:prstGeom prst="roundRect">
            <a:avLst>
              <a:gd fmla="val 329856" name="adj"/>
            </a:avLst>
          </a:pr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8371165" y="384161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8471416" y="389959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650"/>
              <a:buFont typeface="Funnel Display"/>
              <a:buNone/>
            </a:pPr>
            <a:r>
              <a:rPr b="0" i="0" lang="en-US" sz="2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3</a:t>
            </a:r>
            <a:endParaRPr b="0" i="0" sz="2650" u="none" cap="none" strike="noStrike"/>
          </a:p>
        </p:txBody>
      </p:sp>
      <p:sp>
        <p:nvSpPr>
          <p:cNvPr id="197" name="Google Shape;197;p23"/>
          <p:cNvSpPr/>
          <p:nvPr/>
        </p:nvSpPr>
        <p:spPr>
          <a:xfrm>
            <a:off x="7232452" y="189178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Sprint 5-6</a:t>
            </a:r>
            <a:endParaRPr b="0" i="0" sz="2200" u="none" cap="none" strike="noStrike"/>
          </a:p>
        </p:txBody>
      </p:sp>
      <p:sp>
        <p:nvSpPr>
          <p:cNvPr id="198" name="Google Shape;198;p23"/>
          <p:cNvSpPr/>
          <p:nvPr/>
        </p:nvSpPr>
        <p:spPr>
          <a:xfrm>
            <a:off x="6378654" y="2387322"/>
            <a:ext cx="4523780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Funzionalità social, notifiche, UI completa</a:t>
            </a:r>
            <a:endParaRPr b="0" i="0" sz="1850" u="none" cap="none" strike="noStrike"/>
          </a:p>
        </p:txBody>
      </p:sp>
      <p:sp>
        <p:nvSpPr>
          <p:cNvPr id="199" name="Google Shape;199;p23"/>
          <p:cNvSpPr/>
          <p:nvPr/>
        </p:nvSpPr>
        <p:spPr>
          <a:xfrm>
            <a:off x="11275933" y="4110811"/>
            <a:ext cx="30480" cy="718066"/>
          </a:xfrm>
          <a:prstGeom prst="roundRect">
            <a:avLst>
              <a:gd fmla="val 329856" name="adj"/>
            </a:avLst>
          </a:pr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11021973" y="384161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AF5EB"/>
          </a:solidFill>
          <a:ln cap="flat" cmpd="sng" w="952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11122223" y="389959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650"/>
              <a:buFont typeface="Funnel Display"/>
              <a:buNone/>
            </a:pPr>
            <a:r>
              <a:rPr b="0" i="0" lang="en-US" sz="265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4</a:t>
            </a:r>
            <a:endParaRPr b="0" i="0" sz="2650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9883259" y="506837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b="0" i="0" lang="en-US" sz="2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Sprint 7</a:t>
            </a:r>
            <a:endParaRPr b="0" i="0" sz="2200" u="none" cap="none" strike="noStrike"/>
          </a:p>
        </p:txBody>
      </p:sp>
      <p:sp>
        <p:nvSpPr>
          <p:cNvPr id="203" name="Google Shape;203;p23"/>
          <p:cNvSpPr/>
          <p:nvPr/>
        </p:nvSpPr>
        <p:spPr>
          <a:xfrm>
            <a:off x="9029462" y="5563910"/>
            <a:ext cx="4523780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Attività di Testing , Bugfix, deployment</a:t>
            </a:r>
            <a:endParaRPr b="0" i="0" sz="1850" u="none" cap="none" strike="noStrike"/>
          </a:p>
        </p:txBody>
      </p:sp>
      <p:sp>
        <p:nvSpPr>
          <p:cNvPr id="204" name="Google Shape;204;p23"/>
          <p:cNvSpPr/>
          <p:nvPr/>
        </p:nvSpPr>
        <p:spPr>
          <a:xfrm>
            <a:off x="1196697" y="6868358"/>
            <a:ext cx="1259597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1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7 Sprint settimanali con Planning, Daily Scrum, Review e Retrospective</a:t>
            </a:r>
            <a:endParaRPr b="0" i="0" sz="1850" u="none" cap="none" strike="noStrike"/>
          </a:p>
        </p:txBody>
      </p:sp>
      <p:sp>
        <p:nvSpPr>
          <p:cNvPr id="205" name="Google Shape;205;p23"/>
          <p:cNvSpPr/>
          <p:nvPr/>
        </p:nvSpPr>
        <p:spPr>
          <a:xfrm>
            <a:off x="837724" y="6599158"/>
            <a:ext cx="30480" cy="921425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2267307" y="1018818"/>
            <a:ext cx="529447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2850"/>
              <a:buFont typeface="Funnel Display"/>
              <a:buNone/>
            </a:pPr>
            <a:r>
              <a:rPr b="0" i="0" lang="en-US" sz="285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Analisi e Specifica dei Requisiti</a:t>
            </a:r>
            <a:endParaRPr b="0" i="0" sz="2850" u="none" cap="none" strike="noStrike"/>
          </a:p>
        </p:txBody>
      </p:sp>
      <p:sp>
        <p:nvSpPr>
          <p:cNvPr id="212" name="Google Shape;212;p24"/>
          <p:cNvSpPr/>
          <p:nvPr/>
        </p:nvSpPr>
        <p:spPr>
          <a:xfrm>
            <a:off x="2267307" y="1728192"/>
            <a:ext cx="2194679" cy="27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700"/>
              <a:buFont typeface="Funnel Display"/>
              <a:buNone/>
            </a:pPr>
            <a:r>
              <a:rPr b="0" i="0" lang="en-US" sz="17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Metodologia</a:t>
            </a:r>
            <a:endParaRPr b="0" i="0" sz="1700" u="none" cap="none" strike="noStrike"/>
          </a:p>
        </p:txBody>
      </p:sp>
      <p:sp>
        <p:nvSpPr>
          <p:cNvPr id="213" name="Google Shape;213;p24"/>
          <p:cNvSpPr/>
          <p:nvPr/>
        </p:nvSpPr>
        <p:spPr>
          <a:xfrm>
            <a:off x="2267307" y="2115860"/>
            <a:ext cx="155377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Display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01</a:t>
            </a:r>
            <a:endParaRPr b="0" i="0" sz="1200" u="none" cap="none" strike="noStrike"/>
          </a:p>
        </p:txBody>
      </p:sp>
      <p:sp>
        <p:nvSpPr>
          <p:cNvPr id="214" name="Google Shape;214;p24"/>
          <p:cNvSpPr/>
          <p:nvPr/>
        </p:nvSpPr>
        <p:spPr>
          <a:xfrm>
            <a:off x="2267307" y="2357199"/>
            <a:ext cx="3287078" cy="22860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2267307" y="2480548"/>
            <a:ext cx="19002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Display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Interviste Stakeholder</a:t>
            </a:r>
            <a:endParaRPr b="0" i="0" sz="1400" u="none" cap="none" strike="noStrike"/>
          </a:p>
        </p:txBody>
      </p:sp>
      <p:sp>
        <p:nvSpPr>
          <p:cNvPr id="216" name="Google Shape;216;p24"/>
          <p:cNvSpPr/>
          <p:nvPr/>
        </p:nvSpPr>
        <p:spPr>
          <a:xfrm>
            <a:off x="2267307" y="2809994"/>
            <a:ext cx="3287078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Sans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Raccolta esigenze da studenti e personale universitario</a:t>
            </a:r>
            <a:endParaRPr b="0" i="0" sz="120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2267307" y="3437692"/>
            <a:ext cx="155377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Display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02</a:t>
            </a:r>
            <a:endParaRPr b="0" i="0" sz="1200" u="none" cap="none" strike="noStrike"/>
          </a:p>
        </p:txBody>
      </p:sp>
      <p:sp>
        <p:nvSpPr>
          <p:cNvPr id="218" name="Google Shape;218;p24"/>
          <p:cNvSpPr/>
          <p:nvPr/>
        </p:nvSpPr>
        <p:spPr>
          <a:xfrm>
            <a:off x="2267307" y="3679031"/>
            <a:ext cx="3287078" cy="22860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2267307" y="3802380"/>
            <a:ext cx="182891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Display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Analisi del Dominio</a:t>
            </a:r>
            <a:endParaRPr b="0" i="0" sz="140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2267307" y="4131826"/>
            <a:ext cx="3287078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Sans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Studio contesto universitario e flussi di prenotazione</a:t>
            </a:r>
            <a:endParaRPr b="0" i="0" sz="1200" u="none" cap="none" strike="noStrike"/>
          </a:p>
        </p:txBody>
      </p:sp>
      <p:sp>
        <p:nvSpPr>
          <p:cNvPr id="221" name="Google Shape;221;p24"/>
          <p:cNvSpPr/>
          <p:nvPr/>
        </p:nvSpPr>
        <p:spPr>
          <a:xfrm>
            <a:off x="2267307" y="4759523"/>
            <a:ext cx="155377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Display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03</a:t>
            </a:r>
            <a:endParaRPr b="0" i="0" sz="1200" u="none" cap="none" strike="noStrike"/>
          </a:p>
        </p:txBody>
      </p:sp>
      <p:sp>
        <p:nvSpPr>
          <p:cNvPr id="222" name="Google Shape;222;p24"/>
          <p:cNvSpPr/>
          <p:nvPr/>
        </p:nvSpPr>
        <p:spPr>
          <a:xfrm>
            <a:off x="2267307" y="5000863"/>
            <a:ext cx="3287078" cy="22860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2267307" y="5124212"/>
            <a:ext cx="182891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Display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Product Backlog</a:t>
            </a:r>
            <a:endParaRPr b="0" i="0" sz="1400" u="none" cap="none" strike="noStrike"/>
          </a:p>
        </p:txBody>
      </p:sp>
      <p:sp>
        <p:nvSpPr>
          <p:cNvPr id="224" name="Google Shape;224;p24"/>
          <p:cNvSpPr/>
          <p:nvPr/>
        </p:nvSpPr>
        <p:spPr>
          <a:xfrm>
            <a:off x="2267307" y="5453658"/>
            <a:ext cx="3287078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Sans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Formalizzazione user stories con criteri di accettazione</a:t>
            </a:r>
            <a:endParaRPr b="0" i="0" sz="1200" u="none" cap="none" strike="noStrike"/>
          </a:p>
        </p:txBody>
      </p:sp>
      <p:sp>
        <p:nvSpPr>
          <p:cNvPr id="225" name="Google Shape;225;p24"/>
          <p:cNvSpPr/>
          <p:nvPr/>
        </p:nvSpPr>
        <p:spPr>
          <a:xfrm>
            <a:off x="2267307" y="6081355"/>
            <a:ext cx="155377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Display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04</a:t>
            </a:r>
            <a:endParaRPr b="0" i="0" sz="1200" u="none" cap="none" strike="noStrike"/>
          </a:p>
        </p:txBody>
      </p:sp>
      <p:sp>
        <p:nvSpPr>
          <p:cNvPr id="226" name="Google Shape;226;p24"/>
          <p:cNvSpPr/>
          <p:nvPr/>
        </p:nvSpPr>
        <p:spPr>
          <a:xfrm>
            <a:off x="2267307" y="6322695"/>
            <a:ext cx="3287078" cy="22860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2267307" y="6446044"/>
            <a:ext cx="182891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400"/>
              <a:buFont typeface="Funnel Display"/>
              <a:buNone/>
            </a:pPr>
            <a:r>
              <a:rPr b="0" i="0" lang="en-US" sz="14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Use Case Diagrams</a:t>
            </a:r>
            <a:endParaRPr b="0" i="0" sz="1400" u="none" cap="none" strike="noStrike"/>
          </a:p>
        </p:txBody>
      </p:sp>
      <p:sp>
        <p:nvSpPr>
          <p:cNvPr id="228" name="Google Shape;228;p24"/>
          <p:cNvSpPr/>
          <p:nvPr/>
        </p:nvSpPr>
        <p:spPr>
          <a:xfrm>
            <a:off x="2267307" y="6775490"/>
            <a:ext cx="3287078" cy="2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200"/>
              <a:buFont typeface="Funnel Sans"/>
              <a:buNone/>
            </a:pPr>
            <a:r>
              <a:rPr b="0" i="0" lang="en-US" sz="12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Mappatura interazioni attore-sistema in UML</a:t>
            </a:r>
            <a:endParaRPr b="0" i="0" sz="1200" u="none" cap="none" strike="noStrike"/>
          </a:p>
        </p:txBody>
      </p:sp>
      <p:pic>
        <p:nvPicPr>
          <p:cNvPr descr="preencoded.png"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1100" y="2490192"/>
            <a:ext cx="6429494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0325" y="-4490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>
            <a:off x="608409" y="934164"/>
            <a:ext cx="4677370" cy="511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0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Architettura del Sistema</a:t>
            </a:r>
            <a:endParaRPr b="0" i="0" sz="3200" u="none" cap="none" strike="noStrike"/>
          </a:p>
        </p:txBody>
      </p:sp>
      <p:sp>
        <p:nvSpPr>
          <p:cNvPr id="237" name="Google Shape;237;p25"/>
          <p:cNvSpPr/>
          <p:nvPr/>
        </p:nvSpPr>
        <p:spPr>
          <a:xfrm>
            <a:off x="608409" y="1496020"/>
            <a:ext cx="4587954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900"/>
              <a:buFont typeface="Funnel Display"/>
              <a:buNone/>
            </a:pPr>
            <a:r>
              <a:rPr b="0" i="0" lang="en-US" sz="19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Approccio N-Layer Monolitico Modulare</a:t>
            </a:r>
            <a:endParaRPr b="0" i="0" sz="1900" u="none" cap="none" strike="noStrike"/>
          </a:p>
        </p:txBody>
      </p:sp>
      <p:pic>
        <p:nvPicPr>
          <p:cNvPr descr="preencoded.png" id="238" name="Google Shape;2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09" y="1992154"/>
            <a:ext cx="521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1256109" y="2165985"/>
            <a:ext cx="2045375" cy="25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Display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Presentation Layer</a:t>
            </a:r>
            <a:endParaRPr b="0" i="0" sz="1600" u="none" cap="none" strike="noStrike"/>
          </a:p>
        </p:txBody>
      </p:sp>
      <p:sp>
        <p:nvSpPr>
          <p:cNvPr id="240" name="Google Shape;240;p25"/>
          <p:cNvSpPr/>
          <p:nvPr/>
        </p:nvSpPr>
        <p:spPr>
          <a:xfrm>
            <a:off x="1256109" y="2497336"/>
            <a:ext cx="7279481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03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350"/>
              <a:buFont typeface="Funnel Sans"/>
              <a:buNone/>
            </a:pPr>
            <a:r>
              <a:rPr b="0" i="0" lang="en-US" sz="13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Vaadin UI components e view management</a:t>
            </a:r>
            <a:endParaRPr b="0" i="0" sz="1350" u="none" cap="none" strike="noStrike"/>
          </a:p>
        </p:txBody>
      </p:sp>
      <p:pic>
        <p:nvPicPr>
          <p:cNvPr descr="preencoded.png"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156" y="3161467"/>
            <a:ext cx="521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1516856" y="3335298"/>
            <a:ext cx="2045375" cy="25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Display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Service Layer</a:t>
            </a:r>
            <a:endParaRPr b="0" i="0" sz="1600" u="none" cap="none" strike="noStrike"/>
          </a:p>
        </p:txBody>
      </p:sp>
      <p:sp>
        <p:nvSpPr>
          <p:cNvPr id="243" name="Google Shape;243;p25"/>
          <p:cNvSpPr/>
          <p:nvPr/>
        </p:nvSpPr>
        <p:spPr>
          <a:xfrm>
            <a:off x="1516856" y="3666649"/>
            <a:ext cx="7018734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03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350"/>
              <a:buFont typeface="Funnel Sans"/>
              <a:buNone/>
            </a:pPr>
            <a:r>
              <a:rPr b="0" i="0" lang="en-US" sz="13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Service logic, validazioni</a:t>
            </a:r>
            <a:endParaRPr b="0" i="0" sz="1350" u="none" cap="none" strike="noStrike"/>
          </a:p>
        </p:txBody>
      </p:sp>
      <p:pic>
        <p:nvPicPr>
          <p:cNvPr descr="preencoded.png" id="244" name="Google Shape;2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903" y="4330779"/>
            <a:ext cx="521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>
            <a:off x="1777603" y="4504611"/>
            <a:ext cx="2045375" cy="25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Display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Data Access Layer</a:t>
            </a:r>
            <a:endParaRPr b="0" i="0" sz="1600" u="none" cap="none" strike="noStrike"/>
          </a:p>
        </p:txBody>
      </p:sp>
      <p:sp>
        <p:nvSpPr>
          <p:cNvPr id="246" name="Google Shape;246;p25"/>
          <p:cNvSpPr/>
          <p:nvPr/>
        </p:nvSpPr>
        <p:spPr>
          <a:xfrm>
            <a:off x="1777603" y="4835962"/>
            <a:ext cx="6757988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03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350"/>
              <a:buFont typeface="Funnel Sans"/>
              <a:buNone/>
            </a:pPr>
            <a:r>
              <a:rPr b="0" i="0" lang="en-US" sz="13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Repository pattern e Spring Data JPA</a:t>
            </a:r>
            <a:endParaRPr b="0" i="0" sz="1350" u="none" cap="none" strike="noStrike"/>
          </a:p>
        </p:txBody>
      </p:sp>
      <p:pic>
        <p:nvPicPr>
          <p:cNvPr descr="preencoded.png" id="247" name="Google Shape;2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769" y="5500092"/>
            <a:ext cx="52149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/>
          <p:nvPr/>
        </p:nvSpPr>
        <p:spPr>
          <a:xfrm>
            <a:off x="2038469" y="5673923"/>
            <a:ext cx="2045375" cy="25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Display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Database Layer</a:t>
            </a:r>
            <a:endParaRPr b="0" i="0" sz="1600" u="none" cap="none" strike="noStrike"/>
          </a:p>
        </p:txBody>
      </p:sp>
      <p:sp>
        <p:nvSpPr>
          <p:cNvPr id="249" name="Google Shape;249;p25"/>
          <p:cNvSpPr/>
          <p:nvPr/>
        </p:nvSpPr>
        <p:spPr>
          <a:xfrm>
            <a:off x="2038469" y="6005274"/>
            <a:ext cx="6497122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03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350"/>
              <a:buFont typeface="Funnel Sans"/>
              <a:buNone/>
            </a:pPr>
            <a:r>
              <a:rPr b="0" i="0" lang="en-US" sz="13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H2 embedded con schema relazionale normalizzato</a:t>
            </a:r>
            <a:endParaRPr b="0" i="0" sz="1350" u="none" cap="none" strike="noStrike"/>
          </a:p>
        </p:txBody>
      </p:sp>
      <p:sp>
        <p:nvSpPr>
          <p:cNvPr id="250" name="Google Shape;250;p25"/>
          <p:cNvSpPr/>
          <p:nvPr/>
        </p:nvSpPr>
        <p:spPr>
          <a:xfrm>
            <a:off x="608409" y="6685240"/>
            <a:ext cx="7927181" cy="610195"/>
          </a:xfrm>
          <a:prstGeom prst="roundRect">
            <a:avLst>
              <a:gd fmla="val 11967" name="adj"/>
            </a:avLst>
          </a:prstGeom>
          <a:solidFill>
            <a:srgbClr val="C5DB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1" name="Google Shape;25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241" y="6933248"/>
            <a:ext cx="217289" cy="17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/>
          <p:nvPr/>
        </p:nvSpPr>
        <p:spPr>
          <a:xfrm>
            <a:off x="1173361" y="6854904"/>
            <a:ext cx="71883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Funnel Sans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Funnel Sans"/>
                <a:ea typeface="Funnel Sans"/>
                <a:cs typeface="Funnel Sans"/>
                <a:sym typeface="Funnel Sans"/>
              </a:rPr>
              <a:t>Rationale: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Funnel Sans"/>
                <a:ea typeface="Funnel Sans"/>
                <a:cs typeface="Funnel Sans"/>
                <a:sym typeface="Funnel Sans"/>
              </a:rPr>
              <a:t> Separazione responsabilità, testabilità, manutenibilità ideale per team ridotto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